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58" r:id="rId6"/>
    <p:sldId id="259" r:id="rId7"/>
    <p:sldId id="270" r:id="rId8"/>
    <p:sldId id="271" r:id="rId9"/>
    <p:sldId id="261" r:id="rId10"/>
    <p:sldId id="266" r:id="rId11"/>
    <p:sldId id="272" r:id="rId12"/>
    <p:sldId id="268" r:id="rId13"/>
    <p:sldId id="269" r:id="rId14"/>
    <p:sldId id="273" r:id="rId15"/>
    <p:sldId id="274" r:id="rId16"/>
    <p:sldId id="275" r:id="rId17"/>
    <p:sldId id="284" r:id="rId18"/>
    <p:sldId id="283" r:id="rId19"/>
    <p:sldId id="276" r:id="rId20"/>
    <p:sldId id="277" r:id="rId21"/>
    <p:sldId id="278" r:id="rId22"/>
    <p:sldId id="279" r:id="rId23"/>
    <p:sldId id="280" r:id="rId24"/>
    <p:sldId id="281" r:id="rId25"/>
    <p:sldId id="282" r:id="rId26"/>
    <p:sldId id="267"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6E2C3-F14B-4DC2-AADA-B2FF9CCECB65}" v="89" dt="2023-01-16T09:16:33.423"/>
    <p1510:client id="{9DD05AC1-A4AC-47C2-95D3-A530F528E740}" v="213" dt="2023-01-16T09:51:35.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9DD05AC1-A4AC-47C2-95D3-A530F528E740}"/>
    <pc:docChg chg="custSel addSld modSld">
      <pc:chgData name="Ben Nienhuis" userId="2c6c04f1-77c7-44b5-a463-93386779ab63" providerId="ADAL" clId="{9DD05AC1-A4AC-47C2-95D3-A530F528E740}" dt="2023-01-16T09:51:35.358" v="254"/>
      <pc:docMkLst>
        <pc:docMk/>
      </pc:docMkLst>
      <pc:sldChg chg="addSp delSp modSp mod delAnim">
        <pc:chgData name="Ben Nienhuis" userId="2c6c04f1-77c7-44b5-a463-93386779ab63" providerId="ADAL" clId="{9DD05AC1-A4AC-47C2-95D3-A530F528E740}" dt="2023-01-16T09:34:02.564" v="7" actId="14100"/>
        <pc:sldMkLst>
          <pc:docMk/>
          <pc:sldMk cId="2876071487" sldId="267"/>
        </pc:sldMkLst>
        <pc:spChg chg="mod">
          <ac:chgData name="Ben Nienhuis" userId="2c6c04f1-77c7-44b5-a463-93386779ab63" providerId="ADAL" clId="{9DD05AC1-A4AC-47C2-95D3-A530F528E740}" dt="2023-01-16T09:33:55.473" v="5" actId="6549"/>
          <ac:spMkLst>
            <pc:docMk/>
            <pc:sldMk cId="2876071487" sldId="267"/>
            <ac:spMk id="2" creationId="{00000000-0000-0000-0000-000000000000}"/>
          </ac:spMkLst>
        </pc:spChg>
        <pc:picChg chg="add mod">
          <ac:chgData name="Ben Nienhuis" userId="2c6c04f1-77c7-44b5-a463-93386779ab63" providerId="ADAL" clId="{9DD05AC1-A4AC-47C2-95D3-A530F528E740}" dt="2023-01-16T09:34:02.564" v="7" actId="14100"/>
          <ac:picMkLst>
            <pc:docMk/>
            <pc:sldMk cId="2876071487" sldId="267"/>
            <ac:picMk id="4" creationId="{65BB236A-B97F-FFE0-81AB-8B3500D21632}"/>
          </ac:picMkLst>
        </pc:picChg>
        <pc:picChg chg="del">
          <ac:chgData name="Ben Nienhuis" userId="2c6c04f1-77c7-44b5-a463-93386779ab63" providerId="ADAL" clId="{9DD05AC1-A4AC-47C2-95D3-A530F528E740}" dt="2023-01-16T09:33:33.580" v="0" actId="478"/>
          <ac:picMkLst>
            <pc:docMk/>
            <pc:sldMk cId="2876071487" sldId="267"/>
            <ac:picMk id="6" creationId="{24FC0D71-9018-5A7F-F974-81C08AEE9804}"/>
          </ac:picMkLst>
        </pc:picChg>
      </pc:sldChg>
      <pc:sldChg chg="modSp mod modAnim">
        <pc:chgData name="Ben Nienhuis" userId="2c6c04f1-77c7-44b5-a463-93386779ab63" providerId="ADAL" clId="{9DD05AC1-A4AC-47C2-95D3-A530F528E740}" dt="2023-01-16T09:48:23.811" v="250" actId="20577"/>
        <pc:sldMkLst>
          <pc:docMk/>
          <pc:sldMk cId="1172182744" sldId="279"/>
        </pc:sldMkLst>
        <pc:spChg chg="mod">
          <ac:chgData name="Ben Nienhuis" userId="2c6c04f1-77c7-44b5-a463-93386779ab63" providerId="ADAL" clId="{9DD05AC1-A4AC-47C2-95D3-A530F528E740}" dt="2023-01-16T09:48:23.811" v="250" actId="20577"/>
          <ac:spMkLst>
            <pc:docMk/>
            <pc:sldMk cId="1172182744" sldId="279"/>
            <ac:spMk id="6" creationId="{00000000-0000-0000-0000-000000000000}"/>
          </ac:spMkLst>
        </pc:spChg>
      </pc:sldChg>
      <pc:sldChg chg="modSp mod modAnim">
        <pc:chgData name="Ben Nienhuis" userId="2c6c04f1-77c7-44b5-a463-93386779ab63" providerId="ADAL" clId="{9DD05AC1-A4AC-47C2-95D3-A530F528E740}" dt="2023-01-16T09:51:35.358" v="254"/>
        <pc:sldMkLst>
          <pc:docMk/>
          <pc:sldMk cId="53727778" sldId="282"/>
        </pc:sldMkLst>
        <pc:spChg chg="mod">
          <ac:chgData name="Ben Nienhuis" userId="2c6c04f1-77c7-44b5-a463-93386779ab63" providerId="ADAL" clId="{9DD05AC1-A4AC-47C2-95D3-A530F528E740}" dt="2023-01-16T09:51:20.833" v="252" actId="20577"/>
          <ac:spMkLst>
            <pc:docMk/>
            <pc:sldMk cId="53727778" sldId="282"/>
            <ac:spMk id="6" creationId="{00000000-0000-0000-0000-000000000000}"/>
          </ac:spMkLst>
        </pc:spChg>
      </pc:sldChg>
      <pc:sldChg chg="addSp modSp add mod modAnim">
        <pc:chgData name="Ben Nienhuis" userId="2c6c04f1-77c7-44b5-a463-93386779ab63" providerId="ADAL" clId="{9DD05AC1-A4AC-47C2-95D3-A530F528E740}" dt="2023-01-16T09:41:33.555" v="66" actId="14100"/>
        <pc:sldMkLst>
          <pc:docMk/>
          <pc:sldMk cId="3379209394" sldId="283"/>
        </pc:sldMkLst>
        <pc:spChg chg="mod">
          <ac:chgData name="Ben Nienhuis" userId="2c6c04f1-77c7-44b5-a463-93386779ab63" providerId="ADAL" clId="{9DD05AC1-A4AC-47C2-95D3-A530F528E740}" dt="2023-01-16T09:34:42.702" v="15" actId="20577"/>
          <ac:spMkLst>
            <pc:docMk/>
            <pc:sldMk cId="3379209394" sldId="283"/>
            <ac:spMk id="2" creationId="{00000000-0000-0000-0000-000000000000}"/>
          </ac:spMkLst>
        </pc:spChg>
        <pc:spChg chg="mod">
          <ac:chgData name="Ben Nienhuis" userId="2c6c04f1-77c7-44b5-a463-93386779ab63" providerId="ADAL" clId="{9DD05AC1-A4AC-47C2-95D3-A530F528E740}" dt="2023-01-16T09:39:18.951" v="59" actId="20577"/>
          <ac:spMkLst>
            <pc:docMk/>
            <pc:sldMk cId="3379209394" sldId="283"/>
            <ac:spMk id="6" creationId="{00000000-0000-0000-0000-000000000000}"/>
          </ac:spMkLst>
        </pc:spChg>
        <pc:picChg chg="add mod">
          <ac:chgData name="Ben Nienhuis" userId="2c6c04f1-77c7-44b5-a463-93386779ab63" providerId="ADAL" clId="{9DD05AC1-A4AC-47C2-95D3-A530F528E740}" dt="2023-01-16T09:40:12.036" v="62" actId="14100"/>
          <ac:picMkLst>
            <pc:docMk/>
            <pc:sldMk cId="3379209394" sldId="283"/>
            <ac:picMk id="3" creationId="{730B3C06-10AC-6541-F93D-D302DB81EBA7}"/>
          </ac:picMkLst>
        </pc:picChg>
        <pc:picChg chg="add mod">
          <ac:chgData name="Ben Nienhuis" userId="2c6c04f1-77c7-44b5-a463-93386779ab63" providerId="ADAL" clId="{9DD05AC1-A4AC-47C2-95D3-A530F528E740}" dt="2023-01-16T09:41:33.555" v="66" actId="14100"/>
          <ac:picMkLst>
            <pc:docMk/>
            <pc:sldMk cId="3379209394" sldId="283"/>
            <ac:picMk id="4" creationId="{F7FCBD2C-52D5-F5C4-7798-EF24EDBFBF23}"/>
          </ac:picMkLst>
        </pc:picChg>
      </pc:sldChg>
      <pc:sldChg chg="modSp add mod modAnim">
        <pc:chgData name="Ben Nienhuis" userId="2c6c04f1-77c7-44b5-a463-93386779ab63" providerId="ADAL" clId="{9DD05AC1-A4AC-47C2-95D3-A530F528E740}" dt="2023-01-16T09:44:06.395" v="73" actId="20577"/>
        <pc:sldMkLst>
          <pc:docMk/>
          <pc:sldMk cId="646589508" sldId="284"/>
        </pc:sldMkLst>
        <pc:spChg chg="mod">
          <ac:chgData name="Ben Nienhuis" userId="2c6c04f1-77c7-44b5-a463-93386779ab63" providerId="ADAL" clId="{9DD05AC1-A4AC-47C2-95D3-A530F528E740}" dt="2023-01-16T09:44:06.395" v="73" actId="20577"/>
          <ac:spMkLst>
            <pc:docMk/>
            <pc:sldMk cId="646589508" sldId="284"/>
            <ac:spMk id="2" creationId="{00000000-0000-0000-0000-000000000000}"/>
          </ac:spMkLst>
        </pc:spChg>
        <pc:spChg chg="mod">
          <ac:chgData name="Ben Nienhuis" userId="2c6c04f1-77c7-44b5-a463-93386779ab63" providerId="ADAL" clId="{9DD05AC1-A4AC-47C2-95D3-A530F528E740}" dt="2023-01-16T09:37:25.634" v="20"/>
          <ac:spMkLst>
            <pc:docMk/>
            <pc:sldMk cId="646589508" sldId="284"/>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13841-7D0E-4ED5-850C-4305C62235CD}" type="datetimeFigureOut">
              <a:rPr lang="nl-NL" smtClean="0"/>
              <a:t>16-1-2023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DF346-A44A-4795-9EE5-1A420750B105}" type="slidenum">
              <a:rPr lang="nl-NL" smtClean="0"/>
              <a:t>‹nr.›</a:t>
            </a:fld>
            <a:endParaRPr lang="nl-NL"/>
          </a:p>
        </p:txBody>
      </p:sp>
    </p:spTree>
    <p:extLst>
      <p:ext uri="{BB962C8B-B14F-4D97-AF65-F5344CB8AC3E}">
        <p14:creationId xmlns:p14="http://schemas.microsoft.com/office/powerpoint/2010/main" val="626871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a:t>
            </a:fld>
            <a:endParaRPr lang="nl-NL"/>
          </a:p>
        </p:txBody>
      </p:sp>
    </p:spTree>
    <p:extLst>
      <p:ext uri="{BB962C8B-B14F-4D97-AF65-F5344CB8AC3E}">
        <p14:creationId xmlns:p14="http://schemas.microsoft.com/office/powerpoint/2010/main" val="274448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11</a:t>
            </a:fld>
            <a:endParaRPr lang="nl-NL"/>
          </a:p>
        </p:txBody>
      </p:sp>
    </p:spTree>
    <p:extLst>
      <p:ext uri="{BB962C8B-B14F-4D97-AF65-F5344CB8AC3E}">
        <p14:creationId xmlns:p14="http://schemas.microsoft.com/office/powerpoint/2010/main" val="1390374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12</a:t>
            </a:fld>
            <a:endParaRPr lang="nl-NL"/>
          </a:p>
        </p:txBody>
      </p:sp>
    </p:spTree>
    <p:extLst>
      <p:ext uri="{BB962C8B-B14F-4D97-AF65-F5344CB8AC3E}">
        <p14:creationId xmlns:p14="http://schemas.microsoft.com/office/powerpoint/2010/main" val="2433596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13</a:t>
            </a:fld>
            <a:endParaRPr lang="nl-NL"/>
          </a:p>
        </p:txBody>
      </p:sp>
    </p:spTree>
    <p:extLst>
      <p:ext uri="{BB962C8B-B14F-4D97-AF65-F5344CB8AC3E}">
        <p14:creationId xmlns:p14="http://schemas.microsoft.com/office/powerpoint/2010/main" val="1270724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14</a:t>
            </a:fld>
            <a:endParaRPr lang="nl-NL"/>
          </a:p>
        </p:txBody>
      </p:sp>
    </p:spTree>
    <p:extLst>
      <p:ext uri="{BB962C8B-B14F-4D97-AF65-F5344CB8AC3E}">
        <p14:creationId xmlns:p14="http://schemas.microsoft.com/office/powerpoint/2010/main" val="188102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15</a:t>
            </a:fld>
            <a:endParaRPr lang="nl-NL"/>
          </a:p>
        </p:txBody>
      </p:sp>
    </p:spTree>
    <p:extLst>
      <p:ext uri="{BB962C8B-B14F-4D97-AF65-F5344CB8AC3E}">
        <p14:creationId xmlns:p14="http://schemas.microsoft.com/office/powerpoint/2010/main" val="1489062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16</a:t>
            </a:fld>
            <a:endParaRPr lang="nl-NL"/>
          </a:p>
        </p:txBody>
      </p:sp>
    </p:spTree>
    <p:extLst>
      <p:ext uri="{BB962C8B-B14F-4D97-AF65-F5344CB8AC3E}">
        <p14:creationId xmlns:p14="http://schemas.microsoft.com/office/powerpoint/2010/main" val="1891978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17</a:t>
            </a:fld>
            <a:endParaRPr lang="nl-NL"/>
          </a:p>
        </p:txBody>
      </p:sp>
    </p:spTree>
    <p:extLst>
      <p:ext uri="{BB962C8B-B14F-4D97-AF65-F5344CB8AC3E}">
        <p14:creationId xmlns:p14="http://schemas.microsoft.com/office/powerpoint/2010/main" val="412901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18</a:t>
            </a:fld>
            <a:endParaRPr lang="nl-NL"/>
          </a:p>
        </p:txBody>
      </p:sp>
    </p:spTree>
    <p:extLst>
      <p:ext uri="{BB962C8B-B14F-4D97-AF65-F5344CB8AC3E}">
        <p14:creationId xmlns:p14="http://schemas.microsoft.com/office/powerpoint/2010/main" val="1079944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19</a:t>
            </a:fld>
            <a:endParaRPr lang="nl-NL"/>
          </a:p>
        </p:txBody>
      </p:sp>
    </p:spTree>
    <p:extLst>
      <p:ext uri="{BB962C8B-B14F-4D97-AF65-F5344CB8AC3E}">
        <p14:creationId xmlns:p14="http://schemas.microsoft.com/office/powerpoint/2010/main" val="4113356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20</a:t>
            </a:fld>
            <a:endParaRPr lang="nl-NL"/>
          </a:p>
        </p:txBody>
      </p:sp>
    </p:spTree>
    <p:extLst>
      <p:ext uri="{BB962C8B-B14F-4D97-AF65-F5344CB8AC3E}">
        <p14:creationId xmlns:p14="http://schemas.microsoft.com/office/powerpoint/2010/main" val="376447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3</a:t>
            </a:fld>
            <a:endParaRPr lang="nl-NL"/>
          </a:p>
        </p:txBody>
      </p:sp>
    </p:spTree>
    <p:extLst>
      <p:ext uri="{BB962C8B-B14F-4D97-AF65-F5344CB8AC3E}">
        <p14:creationId xmlns:p14="http://schemas.microsoft.com/office/powerpoint/2010/main" val="714611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21</a:t>
            </a:fld>
            <a:endParaRPr lang="nl-NL"/>
          </a:p>
        </p:txBody>
      </p:sp>
    </p:spTree>
    <p:extLst>
      <p:ext uri="{BB962C8B-B14F-4D97-AF65-F5344CB8AC3E}">
        <p14:creationId xmlns:p14="http://schemas.microsoft.com/office/powerpoint/2010/main" val="3876487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22</a:t>
            </a:fld>
            <a:endParaRPr lang="nl-NL"/>
          </a:p>
        </p:txBody>
      </p:sp>
    </p:spTree>
    <p:extLst>
      <p:ext uri="{BB962C8B-B14F-4D97-AF65-F5344CB8AC3E}">
        <p14:creationId xmlns:p14="http://schemas.microsoft.com/office/powerpoint/2010/main" val="4017684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23</a:t>
            </a:fld>
            <a:endParaRPr lang="nl-NL"/>
          </a:p>
        </p:txBody>
      </p:sp>
    </p:spTree>
    <p:extLst>
      <p:ext uri="{BB962C8B-B14F-4D97-AF65-F5344CB8AC3E}">
        <p14:creationId xmlns:p14="http://schemas.microsoft.com/office/powerpoint/2010/main" val="404021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4</a:t>
            </a:fld>
            <a:endParaRPr lang="nl-NL"/>
          </a:p>
        </p:txBody>
      </p:sp>
    </p:spTree>
    <p:extLst>
      <p:ext uri="{BB962C8B-B14F-4D97-AF65-F5344CB8AC3E}">
        <p14:creationId xmlns:p14="http://schemas.microsoft.com/office/powerpoint/2010/main" val="280136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5</a:t>
            </a:fld>
            <a:endParaRPr lang="nl-NL"/>
          </a:p>
        </p:txBody>
      </p:sp>
    </p:spTree>
    <p:extLst>
      <p:ext uri="{BB962C8B-B14F-4D97-AF65-F5344CB8AC3E}">
        <p14:creationId xmlns:p14="http://schemas.microsoft.com/office/powerpoint/2010/main" val="379668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6</a:t>
            </a:fld>
            <a:endParaRPr lang="nl-NL"/>
          </a:p>
        </p:txBody>
      </p:sp>
    </p:spTree>
    <p:extLst>
      <p:ext uri="{BB962C8B-B14F-4D97-AF65-F5344CB8AC3E}">
        <p14:creationId xmlns:p14="http://schemas.microsoft.com/office/powerpoint/2010/main" val="229229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7</a:t>
            </a:fld>
            <a:endParaRPr lang="nl-NL"/>
          </a:p>
        </p:txBody>
      </p:sp>
    </p:spTree>
    <p:extLst>
      <p:ext uri="{BB962C8B-B14F-4D97-AF65-F5344CB8AC3E}">
        <p14:creationId xmlns:p14="http://schemas.microsoft.com/office/powerpoint/2010/main" val="231436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8</a:t>
            </a:fld>
            <a:endParaRPr lang="nl-NL"/>
          </a:p>
        </p:txBody>
      </p:sp>
    </p:spTree>
    <p:extLst>
      <p:ext uri="{BB962C8B-B14F-4D97-AF65-F5344CB8AC3E}">
        <p14:creationId xmlns:p14="http://schemas.microsoft.com/office/powerpoint/2010/main" val="382071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9</a:t>
            </a:fld>
            <a:endParaRPr lang="nl-NL"/>
          </a:p>
        </p:txBody>
      </p:sp>
    </p:spTree>
    <p:extLst>
      <p:ext uri="{BB962C8B-B14F-4D97-AF65-F5344CB8AC3E}">
        <p14:creationId xmlns:p14="http://schemas.microsoft.com/office/powerpoint/2010/main" val="159077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10</a:t>
            </a:fld>
            <a:endParaRPr lang="nl-NL"/>
          </a:p>
        </p:txBody>
      </p:sp>
    </p:spTree>
    <p:extLst>
      <p:ext uri="{BB962C8B-B14F-4D97-AF65-F5344CB8AC3E}">
        <p14:creationId xmlns:p14="http://schemas.microsoft.com/office/powerpoint/2010/main" val="3372417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de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7" name="Date Placeholder 6"/>
          <p:cNvSpPr>
            <a:spLocks noGrp="1"/>
          </p:cNvSpPr>
          <p:nvPr>
            <p:ph type="dt" sz="half" idx="10"/>
          </p:nvPr>
        </p:nvSpPr>
        <p:spPr/>
        <p:txBody>
          <a:bodyPr/>
          <a:lstStyle/>
          <a:p>
            <a:fld id="{AC8AB3E6-CF75-4834-87AD-C1A0F9BB7B7B}" type="datetimeFigureOut">
              <a:rPr lang="nl-NL" smtClean="0"/>
              <a:t>16-1-2023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31344958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 id="214748365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0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8538693" y="4170888"/>
            <a:ext cx="3801280" cy="2687112"/>
          </a:xfrm>
          <a:prstGeom prst="rect">
            <a:avLst/>
          </a:prstGeom>
          <a:effectLst>
            <a:glow rad="228600">
              <a:schemeClr val="accent1">
                <a:alpha val="0"/>
              </a:schemeClr>
            </a:glow>
            <a:softEdge rad="215900"/>
          </a:effectLst>
        </p:spPr>
      </p:pic>
      <p:sp>
        <p:nvSpPr>
          <p:cNvPr id="2" name="Titel 1"/>
          <p:cNvSpPr>
            <a:spLocks noGrp="1"/>
          </p:cNvSpPr>
          <p:nvPr>
            <p:ph type="title"/>
          </p:nvPr>
        </p:nvSpPr>
        <p:spPr/>
        <p:txBody>
          <a:bodyPr/>
          <a:lstStyle/>
          <a:p>
            <a:r>
              <a:rPr lang="nl-NL" dirty="0"/>
              <a:t>Interesse en vakbekwaamheid</a:t>
            </a:r>
          </a:p>
        </p:txBody>
      </p:sp>
      <p:sp>
        <p:nvSpPr>
          <p:cNvPr id="6" name="Tijdelijke aanduiding voor inhoud 2"/>
          <p:cNvSpPr>
            <a:spLocks noGrp="1"/>
          </p:cNvSpPr>
          <p:nvPr>
            <p:ph idx="1"/>
          </p:nvPr>
        </p:nvSpPr>
        <p:spPr/>
        <p:txBody>
          <a:bodyPr>
            <a:normAutofit/>
          </a:bodyPr>
          <a:lstStyle/>
          <a:p>
            <a:pPr marL="0" lvl="0" indent="0">
              <a:buNone/>
            </a:pPr>
            <a:r>
              <a:rPr lang="nl-NL" dirty="0"/>
              <a:t>Factor waaraan het teeltplan moet worden aangepast;  </a:t>
            </a:r>
            <a:r>
              <a:rPr lang="nl-NL" b="1" dirty="0"/>
              <a:t>Interesse en vakbekwaamheid</a:t>
            </a:r>
          </a:p>
          <a:p>
            <a:pPr lvl="0"/>
            <a:r>
              <a:rPr lang="nl-NL" dirty="0"/>
              <a:t>Keuze en voorkeur van de kweker</a:t>
            </a:r>
          </a:p>
          <a:p>
            <a:pPr lvl="0"/>
            <a:r>
              <a:rPr lang="nl-NL" dirty="0"/>
              <a:t>Geen grote oppervlakte kweken van een gewas dat je nog niet kent….</a:t>
            </a:r>
          </a:p>
        </p:txBody>
      </p:sp>
    </p:spTree>
    <p:extLst>
      <p:ext uri="{BB962C8B-B14F-4D97-AF65-F5344CB8AC3E}">
        <p14:creationId xmlns:p14="http://schemas.microsoft.com/office/powerpoint/2010/main" val="226860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9118242" y="4813951"/>
            <a:ext cx="3073758" cy="2044049"/>
          </a:xfrm>
          <a:prstGeom prst="rect">
            <a:avLst/>
          </a:prstGeom>
          <a:effectLst>
            <a:softEdge rad="381000"/>
          </a:effectLst>
        </p:spPr>
      </p:pic>
      <p:sp>
        <p:nvSpPr>
          <p:cNvPr id="2" name="Titel 1"/>
          <p:cNvSpPr>
            <a:spLocks noGrp="1"/>
          </p:cNvSpPr>
          <p:nvPr>
            <p:ph type="title"/>
          </p:nvPr>
        </p:nvSpPr>
        <p:spPr/>
        <p:txBody>
          <a:bodyPr/>
          <a:lstStyle/>
          <a:p>
            <a:r>
              <a:rPr lang="nl-NL" dirty="0"/>
              <a:t>Continuïteit</a:t>
            </a:r>
          </a:p>
        </p:txBody>
      </p:sp>
      <p:sp>
        <p:nvSpPr>
          <p:cNvPr id="6" name="Tijdelijke aanduiding voor inhoud 2"/>
          <p:cNvSpPr>
            <a:spLocks noGrp="1"/>
          </p:cNvSpPr>
          <p:nvPr>
            <p:ph idx="1"/>
          </p:nvPr>
        </p:nvSpPr>
        <p:spPr>
          <a:xfrm>
            <a:off x="756000" y="1303931"/>
            <a:ext cx="7740000" cy="5130000"/>
          </a:xfrm>
        </p:spPr>
        <p:txBody>
          <a:bodyPr>
            <a:normAutofit/>
          </a:bodyPr>
          <a:lstStyle/>
          <a:p>
            <a:pPr marL="0" lvl="0" indent="0">
              <a:buNone/>
            </a:pPr>
            <a:r>
              <a:rPr lang="nl-NL" dirty="0"/>
              <a:t>Factor waaraan het teeltplan moet worden aangepast; </a:t>
            </a:r>
            <a:r>
              <a:rPr lang="nl-NL" b="1" dirty="0"/>
              <a:t>Continuïteit</a:t>
            </a:r>
          </a:p>
          <a:p>
            <a:pPr lvl="0"/>
            <a:r>
              <a:rPr lang="nl-NL" dirty="0"/>
              <a:t>Regelmatige aanvoer op de veiling en daardoor betere en regelmatigere prijsvorming, maar ook minder prijs- en teeltrisico.</a:t>
            </a:r>
          </a:p>
          <a:p>
            <a:pPr lvl="0"/>
            <a:r>
              <a:rPr lang="nl-NL" dirty="0"/>
              <a:t>Betere opbrengst en kwaliteit, doordat er korter bij de optimale oogsttijd kan worden geoogst.</a:t>
            </a:r>
          </a:p>
          <a:p>
            <a:pPr lvl="0"/>
            <a:r>
              <a:rPr lang="nl-NL" dirty="0"/>
              <a:t>Kleinere groep personeel.</a:t>
            </a:r>
          </a:p>
          <a:p>
            <a:pPr lvl="0"/>
            <a:r>
              <a:rPr lang="nl-NL" dirty="0"/>
              <a:t>Personeel krijgt meer ervaring en daardoor hogere prestatie.</a:t>
            </a:r>
          </a:p>
          <a:p>
            <a:pPr lvl="0"/>
            <a:r>
              <a:rPr lang="nl-NL" dirty="0"/>
              <a:t>Meer arbeidsvreugde voor de ondernemer, omdat er met een kleinere en vaste groep personen wordt gewerkt.</a:t>
            </a:r>
          </a:p>
          <a:p>
            <a:pPr lvl="0"/>
            <a:r>
              <a:rPr lang="nl-NL" dirty="0"/>
              <a:t>Betere benutting van machines en werktuigen.</a:t>
            </a:r>
          </a:p>
          <a:p>
            <a:pPr marL="0" lvl="0" indent="0">
              <a:buNone/>
            </a:pPr>
            <a:endParaRPr lang="nl-NL" b="1" dirty="0"/>
          </a:p>
        </p:txBody>
      </p:sp>
    </p:spTree>
    <p:extLst>
      <p:ext uri="{BB962C8B-B14F-4D97-AF65-F5344CB8AC3E}">
        <p14:creationId xmlns:p14="http://schemas.microsoft.com/office/powerpoint/2010/main" val="70885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Investeringen</a:t>
            </a:r>
          </a:p>
        </p:txBody>
      </p:sp>
      <p:sp>
        <p:nvSpPr>
          <p:cNvPr id="6" name="Tijdelijke aanduiding voor inhoud 2"/>
          <p:cNvSpPr>
            <a:spLocks noGrp="1"/>
          </p:cNvSpPr>
          <p:nvPr>
            <p:ph idx="1"/>
          </p:nvPr>
        </p:nvSpPr>
        <p:spPr>
          <a:xfrm>
            <a:off x="756000" y="1575965"/>
            <a:ext cx="7740000" cy="4351338"/>
          </a:xfrm>
        </p:spPr>
        <p:txBody>
          <a:bodyPr>
            <a:normAutofit/>
          </a:bodyPr>
          <a:lstStyle/>
          <a:p>
            <a:pPr marL="0" lvl="0" indent="0">
              <a:buNone/>
            </a:pPr>
            <a:r>
              <a:rPr lang="nl-NL" dirty="0"/>
              <a:t>Factor waaraan het teeltplan moet worden aangepast; </a:t>
            </a:r>
            <a:r>
              <a:rPr lang="nl-NL" b="1" dirty="0"/>
              <a:t>Investeringen</a:t>
            </a:r>
          </a:p>
          <a:p>
            <a:pPr lvl="0"/>
            <a:r>
              <a:rPr lang="nl-NL" dirty="0"/>
              <a:t>Voor sommige teelten heb je machines nodig, deze moeten rendabel zijn.</a:t>
            </a:r>
            <a:endParaRPr lang="nl-NL" b="1" dirty="0"/>
          </a:p>
        </p:txBody>
      </p:sp>
      <p:pic>
        <p:nvPicPr>
          <p:cNvPr id="4" name="Afbeelding 3"/>
          <p:cNvPicPr>
            <a:picLocks noChangeAspect="1"/>
          </p:cNvPicPr>
          <p:nvPr/>
        </p:nvPicPr>
        <p:blipFill>
          <a:blip r:embed="rId3"/>
          <a:stretch>
            <a:fillRect/>
          </a:stretch>
        </p:blipFill>
        <p:spPr>
          <a:xfrm>
            <a:off x="3063466" y="3429000"/>
            <a:ext cx="5057121" cy="3077817"/>
          </a:xfrm>
          <a:prstGeom prst="rect">
            <a:avLst/>
          </a:prstGeom>
          <a:effectLst>
            <a:softEdge rad="355600"/>
          </a:effectLst>
        </p:spPr>
      </p:pic>
    </p:spTree>
    <p:extLst>
      <p:ext uri="{BB962C8B-B14F-4D97-AF65-F5344CB8AC3E}">
        <p14:creationId xmlns:p14="http://schemas.microsoft.com/office/powerpoint/2010/main" val="274605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teelt……</a:t>
            </a:r>
          </a:p>
        </p:txBody>
      </p:sp>
      <p:sp>
        <p:nvSpPr>
          <p:cNvPr id="6" name="Tijdelijke aanduiding voor inhoud 2"/>
          <p:cNvSpPr>
            <a:spLocks noGrp="1"/>
          </p:cNvSpPr>
          <p:nvPr>
            <p:ph idx="1"/>
          </p:nvPr>
        </p:nvSpPr>
        <p:spPr>
          <a:xfrm>
            <a:off x="912313" y="1602470"/>
            <a:ext cx="7740000" cy="4351338"/>
          </a:xfrm>
        </p:spPr>
        <p:txBody>
          <a:bodyPr>
            <a:normAutofit/>
          </a:bodyPr>
          <a:lstStyle/>
          <a:p>
            <a:pPr marL="0" lvl="0" indent="0">
              <a:buNone/>
            </a:pPr>
            <a:r>
              <a:rPr lang="nl-NL" dirty="0"/>
              <a:t>Een boomkweker zegt: ‘Ik kweek op 35 hectare’. </a:t>
            </a:r>
          </a:p>
          <a:p>
            <a:pPr marL="0" lvl="0" indent="0">
              <a:buNone/>
            </a:pPr>
            <a:r>
              <a:rPr lang="nl-NL" dirty="0"/>
              <a:t>Een potplantenkweker zegt: ‘Ik kweek 40.000 Begonia’s.</a:t>
            </a:r>
          </a:p>
          <a:p>
            <a:pPr marL="0" lvl="0" indent="0">
              <a:buNone/>
            </a:pPr>
            <a:r>
              <a:rPr lang="nl-NL" dirty="0"/>
              <a:t>Een substraatkweker zegt: ‘Ik kweek per jaar 7.000.000 komkommers</a:t>
            </a:r>
          </a:p>
          <a:p>
            <a:pPr marL="0" lvl="0" indent="0">
              <a:buNone/>
            </a:pPr>
            <a:endParaRPr lang="nl-NL" dirty="0"/>
          </a:p>
          <a:p>
            <a:pPr marL="0" lvl="0" indent="0">
              <a:buNone/>
            </a:pPr>
            <a:r>
              <a:rPr lang="nl-NL" dirty="0"/>
              <a:t>In het voorbeeldbedrijven gaan we van de potplantenkweker en een paprikakweker uit.</a:t>
            </a:r>
          </a:p>
        </p:txBody>
      </p:sp>
    </p:spTree>
    <p:extLst>
      <p:ext uri="{BB962C8B-B14F-4D97-AF65-F5344CB8AC3E}">
        <p14:creationId xmlns:p14="http://schemas.microsoft.com/office/powerpoint/2010/main" val="129400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Paprikateelt……</a:t>
            </a:r>
          </a:p>
        </p:txBody>
      </p:sp>
      <p:sp>
        <p:nvSpPr>
          <p:cNvPr id="6" name="Tijdelijke aanduiding voor inhoud 2"/>
          <p:cNvSpPr>
            <a:spLocks noGrp="1"/>
          </p:cNvSpPr>
          <p:nvPr>
            <p:ph idx="1"/>
          </p:nvPr>
        </p:nvSpPr>
        <p:spPr>
          <a:xfrm>
            <a:off x="912313" y="1602470"/>
            <a:ext cx="7740000" cy="4351338"/>
          </a:xfrm>
        </p:spPr>
        <p:txBody>
          <a:bodyPr>
            <a:normAutofit/>
          </a:bodyPr>
          <a:lstStyle/>
          <a:p>
            <a:pPr lvl="0" indent="0">
              <a:buNone/>
            </a:pPr>
            <a:r>
              <a:rPr lang="nl-NL" dirty="0"/>
              <a:t>We spreken pas over een teelt als binnen die teelt alles hetzelfde is, zoals:</a:t>
            </a:r>
          </a:p>
          <a:p>
            <a:pPr lvl="0" indent="0">
              <a:buNone/>
            </a:pPr>
            <a:r>
              <a:rPr lang="nl-NL" dirty="0"/>
              <a:t>•	Aantal planten per m2 </a:t>
            </a:r>
          </a:p>
          <a:p>
            <a:pPr lvl="0" indent="0">
              <a:buNone/>
            </a:pPr>
            <a:r>
              <a:rPr lang="nl-NL" dirty="0"/>
              <a:t>•	Plantdatum</a:t>
            </a:r>
          </a:p>
          <a:p>
            <a:pPr lvl="0" indent="0">
              <a:buNone/>
            </a:pPr>
            <a:r>
              <a:rPr lang="nl-NL" dirty="0"/>
              <a:t>•	Groeimedium</a:t>
            </a:r>
          </a:p>
          <a:p>
            <a:pPr lvl="0" indent="0">
              <a:buNone/>
            </a:pPr>
            <a:r>
              <a:rPr lang="nl-NL" dirty="0"/>
              <a:t>•	Opbindsysteem</a:t>
            </a:r>
          </a:p>
          <a:p>
            <a:pPr lvl="0" indent="0">
              <a:buNone/>
            </a:pPr>
            <a:r>
              <a:rPr lang="nl-NL" dirty="0"/>
              <a:t>•	Arbeidsbehoefte</a:t>
            </a:r>
          </a:p>
          <a:p>
            <a:pPr lvl="0" indent="0">
              <a:buNone/>
            </a:pPr>
            <a:r>
              <a:rPr lang="nl-NL" dirty="0"/>
              <a:t>•	Cultivar</a:t>
            </a:r>
          </a:p>
          <a:p>
            <a:pPr lvl="0" indent="0">
              <a:buNone/>
            </a:pPr>
            <a:r>
              <a:rPr lang="nl-NL" dirty="0"/>
              <a:t>•	Cultuurmaatregelen</a:t>
            </a:r>
          </a:p>
          <a:p>
            <a:pPr lvl="0" indent="0">
              <a:buNone/>
            </a:pPr>
            <a:r>
              <a:rPr lang="nl-NL" dirty="0"/>
              <a:t>•	Groeifase indeling</a:t>
            </a:r>
          </a:p>
          <a:p>
            <a:pPr marL="0" lvl="0" indent="0">
              <a:buNone/>
            </a:pPr>
            <a:endParaRPr lang="nl-NL" dirty="0"/>
          </a:p>
        </p:txBody>
      </p:sp>
    </p:spTree>
    <p:extLst>
      <p:ext uri="{BB962C8B-B14F-4D97-AF65-F5344CB8AC3E}">
        <p14:creationId xmlns:p14="http://schemas.microsoft.com/office/powerpoint/2010/main" val="64658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Paprikateelt……</a:t>
            </a:r>
          </a:p>
        </p:txBody>
      </p:sp>
      <p:sp>
        <p:nvSpPr>
          <p:cNvPr id="6" name="Tijdelijke aanduiding voor inhoud 2"/>
          <p:cNvSpPr>
            <a:spLocks noGrp="1"/>
          </p:cNvSpPr>
          <p:nvPr>
            <p:ph idx="1"/>
          </p:nvPr>
        </p:nvSpPr>
        <p:spPr>
          <a:xfrm>
            <a:off x="912313" y="1602470"/>
            <a:ext cx="7740000" cy="4351338"/>
          </a:xfrm>
        </p:spPr>
        <p:txBody>
          <a:bodyPr>
            <a:normAutofit/>
          </a:bodyPr>
          <a:lstStyle/>
          <a:p>
            <a:pPr lvl="0" indent="0">
              <a:buNone/>
            </a:pPr>
            <a:r>
              <a:rPr lang="nl-NL" dirty="0"/>
              <a:t>In de vruchtgroenten zijn er ook diverse manier van opbinden, dat beïnvloed ook de arbeid en teeltsysteem.</a:t>
            </a:r>
          </a:p>
          <a:p>
            <a:pPr lvl="0" indent="0">
              <a:buNone/>
            </a:pPr>
            <a:endParaRPr lang="nl-NL" dirty="0"/>
          </a:p>
          <a:p>
            <a:pPr lvl="0" indent="0">
              <a:buNone/>
            </a:pPr>
            <a:r>
              <a:rPr lang="nl-NL" dirty="0"/>
              <a:t>Leg in je verslag uit waarom de kweker heeft gekozen voor welk groeimedium, opbindsysteem en welke cultivars</a:t>
            </a:r>
          </a:p>
          <a:p>
            <a:pPr marL="0" lvl="0" indent="0">
              <a:buNone/>
            </a:pPr>
            <a:endParaRPr lang="nl-NL" dirty="0"/>
          </a:p>
        </p:txBody>
      </p:sp>
      <p:pic>
        <p:nvPicPr>
          <p:cNvPr id="3" name="Afbeelding 2">
            <a:extLst>
              <a:ext uri="{FF2B5EF4-FFF2-40B4-BE49-F238E27FC236}">
                <a16:creationId xmlns:a16="http://schemas.microsoft.com/office/drawing/2014/main" id="{730B3C06-10AC-6541-F93D-D302DB81EBA7}"/>
              </a:ext>
            </a:extLst>
          </p:cNvPr>
          <p:cNvPicPr>
            <a:picLocks noChangeAspect="1"/>
          </p:cNvPicPr>
          <p:nvPr/>
        </p:nvPicPr>
        <p:blipFill>
          <a:blip r:embed="rId3"/>
          <a:stretch>
            <a:fillRect/>
          </a:stretch>
        </p:blipFill>
        <p:spPr>
          <a:xfrm>
            <a:off x="1044023" y="4164080"/>
            <a:ext cx="3749952" cy="2249971"/>
          </a:xfrm>
          <a:prstGeom prst="rect">
            <a:avLst/>
          </a:prstGeom>
        </p:spPr>
      </p:pic>
      <p:pic>
        <p:nvPicPr>
          <p:cNvPr id="4" name="Afbeelding 3">
            <a:extLst>
              <a:ext uri="{FF2B5EF4-FFF2-40B4-BE49-F238E27FC236}">
                <a16:creationId xmlns:a16="http://schemas.microsoft.com/office/drawing/2014/main" id="{F7FCBD2C-52D5-F5C4-7798-EF24EDBFBF23}"/>
              </a:ext>
            </a:extLst>
          </p:cNvPr>
          <p:cNvPicPr>
            <a:picLocks noChangeAspect="1"/>
          </p:cNvPicPr>
          <p:nvPr/>
        </p:nvPicPr>
        <p:blipFill>
          <a:blip r:embed="rId4"/>
          <a:stretch>
            <a:fillRect/>
          </a:stretch>
        </p:blipFill>
        <p:spPr>
          <a:xfrm>
            <a:off x="5059017" y="4164079"/>
            <a:ext cx="6088960" cy="2249971"/>
          </a:xfrm>
          <a:prstGeom prst="rect">
            <a:avLst/>
          </a:prstGeom>
        </p:spPr>
      </p:pic>
    </p:spTree>
    <p:extLst>
      <p:ext uri="{BB962C8B-B14F-4D97-AF65-F5344CB8AC3E}">
        <p14:creationId xmlns:p14="http://schemas.microsoft.com/office/powerpoint/2010/main" val="337920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202" y="4070555"/>
            <a:ext cx="3641202" cy="2787445"/>
          </a:xfrm>
          <a:prstGeom prst="rect">
            <a:avLst/>
          </a:prstGeom>
        </p:spPr>
      </p:pic>
      <p:sp>
        <p:nvSpPr>
          <p:cNvPr id="2" name="Titel 1"/>
          <p:cNvSpPr>
            <a:spLocks noGrp="1"/>
          </p:cNvSpPr>
          <p:nvPr>
            <p:ph type="title"/>
          </p:nvPr>
        </p:nvSpPr>
        <p:spPr/>
        <p:txBody>
          <a:bodyPr/>
          <a:lstStyle/>
          <a:p>
            <a:r>
              <a:rPr lang="nl-NL" dirty="0"/>
              <a:t>Potplanten/Container Teelt</a:t>
            </a:r>
          </a:p>
        </p:txBody>
      </p:sp>
      <p:sp>
        <p:nvSpPr>
          <p:cNvPr id="6" name="Tijdelijke aanduiding voor inhoud 2"/>
          <p:cNvSpPr>
            <a:spLocks noGrp="1"/>
          </p:cNvSpPr>
          <p:nvPr>
            <p:ph idx="1"/>
          </p:nvPr>
        </p:nvSpPr>
        <p:spPr/>
        <p:txBody>
          <a:bodyPr>
            <a:normAutofit/>
          </a:bodyPr>
          <a:lstStyle/>
          <a:p>
            <a:r>
              <a:rPr lang="nl-NL" dirty="0"/>
              <a:t>Stel dat de 40.000 begonia’s niet allemaal op 1 januari worden opgepot, maar gespreid over het jaar, bijvoorbeeld:</a:t>
            </a:r>
          </a:p>
          <a:p>
            <a:r>
              <a:rPr lang="nl-NL" dirty="0"/>
              <a:t>1 januari	(Week 1)	10.000 planten</a:t>
            </a:r>
          </a:p>
          <a:p>
            <a:r>
              <a:rPr lang="nl-NL" dirty="0"/>
              <a:t>1 april	(Week 13) 	10.000 planten</a:t>
            </a:r>
          </a:p>
          <a:p>
            <a:r>
              <a:rPr lang="nl-NL" dirty="0"/>
              <a:t>1 juli	(Week 26) 	10.000 planten</a:t>
            </a:r>
          </a:p>
          <a:p>
            <a:r>
              <a:rPr lang="nl-NL" dirty="0"/>
              <a:t>1 oktober	(Week 39) 	10.000 planten</a:t>
            </a:r>
          </a:p>
          <a:p>
            <a:r>
              <a:rPr lang="nl-NL" dirty="0"/>
              <a:t>Zo ontstaan er vier teelten, die ieder afzonderlijk in de planning verwerkt moeten worden.</a:t>
            </a:r>
          </a:p>
          <a:p>
            <a:pPr marL="0" lvl="0" indent="0">
              <a:buNone/>
            </a:pPr>
            <a:endParaRPr lang="nl-NL" dirty="0"/>
          </a:p>
        </p:txBody>
      </p:sp>
    </p:spTree>
    <p:extLst>
      <p:ext uri="{BB962C8B-B14F-4D97-AF65-F5344CB8AC3E}">
        <p14:creationId xmlns:p14="http://schemas.microsoft.com/office/powerpoint/2010/main" val="326040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Potplanten/Container Teelt</a:t>
            </a:r>
          </a:p>
        </p:txBody>
      </p:sp>
      <p:sp>
        <p:nvSpPr>
          <p:cNvPr id="6" name="Tijdelijke aanduiding voor inhoud 2"/>
          <p:cNvSpPr>
            <a:spLocks noGrp="1"/>
          </p:cNvSpPr>
          <p:nvPr>
            <p:ph idx="1"/>
          </p:nvPr>
        </p:nvSpPr>
        <p:spPr/>
        <p:txBody>
          <a:bodyPr>
            <a:normAutofit lnSpcReduction="10000"/>
          </a:bodyPr>
          <a:lstStyle/>
          <a:p>
            <a:pPr marL="0" indent="0">
              <a:buNone/>
            </a:pPr>
            <a:r>
              <a:rPr lang="nl-NL" dirty="0"/>
              <a:t>Bij de potplantenteelt spreken we pas over een teelt als binnen die teelt alles hetzelfde is, zoals:</a:t>
            </a:r>
          </a:p>
          <a:p>
            <a:pPr lvl="0"/>
            <a:r>
              <a:rPr lang="nl-NL" dirty="0"/>
              <a:t>Aantal planten per m2 tablet</a:t>
            </a:r>
          </a:p>
          <a:p>
            <a:pPr lvl="0"/>
            <a:r>
              <a:rPr lang="nl-NL" dirty="0"/>
              <a:t>Afleverdatum</a:t>
            </a:r>
          </a:p>
          <a:p>
            <a:pPr lvl="0"/>
            <a:r>
              <a:rPr lang="nl-NL" dirty="0"/>
              <a:t>Arbeidsbehoefte</a:t>
            </a:r>
          </a:p>
          <a:p>
            <a:pPr lvl="0"/>
            <a:r>
              <a:rPr lang="nl-NL" dirty="0"/>
              <a:t>Cultivar</a:t>
            </a:r>
          </a:p>
          <a:p>
            <a:pPr lvl="0"/>
            <a:r>
              <a:rPr lang="nl-NL" dirty="0"/>
              <a:t>Cultuurmaatregelen</a:t>
            </a:r>
          </a:p>
          <a:p>
            <a:pPr lvl="0"/>
            <a:r>
              <a:rPr lang="nl-NL" dirty="0"/>
              <a:t>Groeifase indeling</a:t>
            </a:r>
          </a:p>
          <a:p>
            <a:pPr lvl="0"/>
            <a:r>
              <a:rPr lang="nl-NL" dirty="0"/>
              <a:t>Oppotdatum</a:t>
            </a:r>
          </a:p>
          <a:p>
            <a:pPr lvl="0"/>
            <a:r>
              <a:rPr lang="nl-NL" dirty="0"/>
              <a:t>Plantafstanden</a:t>
            </a:r>
          </a:p>
          <a:p>
            <a:pPr lvl="0"/>
            <a:r>
              <a:rPr lang="nl-NL" dirty="0"/>
              <a:t>Potgrond</a:t>
            </a:r>
          </a:p>
          <a:p>
            <a:pPr lvl="0"/>
            <a:r>
              <a:rPr lang="nl-NL" dirty="0" err="1"/>
              <a:t>Potmaat</a:t>
            </a:r>
            <a:endParaRPr lang="nl-NL" dirty="0"/>
          </a:p>
          <a:p>
            <a:pPr marL="0" lvl="0" indent="0">
              <a:buNone/>
            </a:pPr>
            <a:endParaRPr lang="nl-NL" dirty="0"/>
          </a:p>
        </p:txBody>
      </p:sp>
      <p:pic>
        <p:nvPicPr>
          <p:cNvPr id="5" name="Afbeelding 4"/>
          <p:cNvPicPr>
            <a:picLocks noChangeAspect="1"/>
          </p:cNvPicPr>
          <p:nvPr/>
        </p:nvPicPr>
        <p:blipFill>
          <a:blip r:embed="rId3"/>
          <a:stretch>
            <a:fillRect/>
          </a:stretch>
        </p:blipFill>
        <p:spPr>
          <a:xfrm>
            <a:off x="5584723" y="3514558"/>
            <a:ext cx="6607277" cy="3343442"/>
          </a:xfrm>
          <a:prstGeom prst="rect">
            <a:avLst/>
          </a:prstGeom>
          <a:effectLst>
            <a:softEdge rad="698500"/>
          </a:effectLst>
        </p:spPr>
      </p:pic>
    </p:spTree>
    <p:extLst>
      <p:ext uri="{BB962C8B-B14F-4D97-AF65-F5344CB8AC3E}">
        <p14:creationId xmlns:p14="http://schemas.microsoft.com/office/powerpoint/2010/main" val="275153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Teeltkarakteristiek Pot/Container</a:t>
            </a:r>
          </a:p>
        </p:txBody>
      </p:sp>
      <p:sp>
        <p:nvSpPr>
          <p:cNvPr id="6" name="Tijdelijke aanduiding voor inhoud 2"/>
          <p:cNvSpPr>
            <a:spLocks noGrp="1"/>
          </p:cNvSpPr>
          <p:nvPr>
            <p:ph idx="1"/>
          </p:nvPr>
        </p:nvSpPr>
        <p:spPr/>
        <p:txBody>
          <a:bodyPr>
            <a:normAutofit/>
          </a:bodyPr>
          <a:lstStyle/>
          <a:p>
            <a:pPr marL="0" indent="0">
              <a:buNone/>
            </a:pPr>
            <a:r>
              <a:rPr lang="nl-NL" dirty="0"/>
              <a:t>De teeltkarakteristiek geeft een overzicht van de kenmerken van de teelt zoals:</a:t>
            </a:r>
          </a:p>
          <a:p>
            <a:r>
              <a:rPr lang="nl-NL" dirty="0"/>
              <a:t>Teeltduur</a:t>
            </a:r>
          </a:p>
          <a:p>
            <a:r>
              <a:rPr lang="nl-NL" dirty="0"/>
              <a:t>Indeling in teeltfases</a:t>
            </a:r>
          </a:p>
          <a:p>
            <a:r>
              <a:rPr lang="nl-NL" dirty="0"/>
              <a:t>Aantal planten per m2</a:t>
            </a:r>
          </a:p>
          <a:p>
            <a:endParaRPr lang="nl-NL" dirty="0"/>
          </a:p>
        </p:txBody>
      </p:sp>
      <p:pic>
        <p:nvPicPr>
          <p:cNvPr id="3" name="Afbeelding 2"/>
          <p:cNvPicPr>
            <a:picLocks noChangeAspect="1"/>
          </p:cNvPicPr>
          <p:nvPr/>
        </p:nvPicPr>
        <p:blipFill>
          <a:blip r:embed="rId3"/>
          <a:stretch>
            <a:fillRect/>
          </a:stretch>
        </p:blipFill>
        <p:spPr>
          <a:xfrm>
            <a:off x="2802193" y="4480283"/>
            <a:ext cx="6096000" cy="2085975"/>
          </a:xfrm>
          <a:prstGeom prst="rect">
            <a:avLst/>
          </a:prstGeom>
        </p:spPr>
      </p:pic>
    </p:spTree>
    <p:extLst>
      <p:ext uri="{BB962C8B-B14F-4D97-AF65-F5344CB8AC3E}">
        <p14:creationId xmlns:p14="http://schemas.microsoft.com/office/powerpoint/2010/main" val="426235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Teeltkarakteristiek Pot/Container</a:t>
            </a:r>
          </a:p>
        </p:txBody>
      </p:sp>
      <p:sp>
        <p:nvSpPr>
          <p:cNvPr id="6" name="Tijdelijke aanduiding voor inhoud 2"/>
          <p:cNvSpPr>
            <a:spLocks noGrp="1"/>
          </p:cNvSpPr>
          <p:nvPr>
            <p:ph idx="1"/>
          </p:nvPr>
        </p:nvSpPr>
        <p:spPr>
          <a:xfrm>
            <a:off x="1084590" y="1370192"/>
            <a:ext cx="9729183" cy="5487808"/>
          </a:xfrm>
        </p:spPr>
        <p:txBody>
          <a:bodyPr>
            <a:normAutofit/>
          </a:bodyPr>
          <a:lstStyle/>
          <a:p>
            <a:r>
              <a:rPr lang="nl-NL" dirty="0"/>
              <a:t>Uitval: in de eerste en tweede fase planten vallen altijd planten uit.</a:t>
            </a:r>
          </a:p>
          <a:p>
            <a:r>
              <a:rPr lang="nl-NL" dirty="0"/>
              <a:t>De uitval in de eerste fase heeft dus invloed op de ruimtebehoefte in de tweede fase. En de tweede op de derde fase.</a:t>
            </a:r>
          </a:p>
          <a:p>
            <a:endParaRPr lang="nl-NL" dirty="0"/>
          </a:p>
          <a:p>
            <a:r>
              <a:rPr lang="nl-NL" dirty="0"/>
              <a:t>Hoe moeten we uitval verwerken in de teeltkarakteristiek van bijvoorbeeld de begonia’s op ons voorbeeldbedrijf?  </a:t>
            </a:r>
          </a:p>
          <a:p>
            <a:endParaRPr lang="nl-NL" dirty="0"/>
          </a:p>
          <a:p>
            <a:r>
              <a:rPr lang="nl-NL" dirty="0"/>
              <a:t>Wij houden rekening met de volgende uitval per </a:t>
            </a:r>
            <a:r>
              <a:rPr lang="nl-NL" b="1" dirty="0"/>
              <a:t>1.000 afgeleverde planten</a:t>
            </a:r>
          </a:p>
          <a:p>
            <a:r>
              <a:rPr lang="nl-NL" dirty="0"/>
              <a:t>1</a:t>
            </a:r>
            <a:r>
              <a:rPr lang="nl-NL" baseline="30000" dirty="0"/>
              <a:t>e</a:t>
            </a:r>
            <a:r>
              <a:rPr lang="nl-NL" dirty="0"/>
              <a:t> fase Oppotten – 1</a:t>
            </a:r>
            <a:r>
              <a:rPr lang="nl-NL" baseline="30000" dirty="0"/>
              <a:t>e</a:t>
            </a:r>
            <a:r>
              <a:rPr lang="nl-NL" dirty="0"/>
              <a:t> keer wijder zetten 		10 planten</a:t>
            </a:r>
          </a:p>
          <a:p>
            <a:r>
              <a:rPr lang="nl-NL" dirty="0"/>
              <a:t>2</a:t>
            </a:r>
            <a:r>
              <a:rPr lang="nl-NL" baseline="30000" dirty="0"/>
              <a:t>e</a:t>
            </a:r>
            <a:r>
              <a:rPr lang="nl-NL" dirty="0"/>
              <a:t> fase 1</a:t>
            </a:r>
            <a:r>
              <a:rPr lang="nl-NL" baseline="30000" dirty="0"/>
              <a:t>e</a:t>
            </a:r>
            <a:r>
              <a:rPr lang="nl-NL" dirty="0"/>
              <a:t> keer wijder zetten – 2</a:t>
            </a:r>
            <a:r>
              <a:rPr lang="nl-NL" baseline="30000" dirty="0"/>
              <a:t>e</a:t>
            </a:r>
            <a:r>
              <a:rPr lang="nl-NL" dirty="0"/>
              <a:t> keer wijder zetten	20 planten</a:t>
            </a:r>
          </a:p>
          <a:p>
            <a:r>
              <a:rPr lang="nl-NL" dirty="0"/>
              <a:t>3</a:t>
            </a:r>
            <a:r>
              <a:rPr lang="nl-NL" baseline="30000" dirty="0"/>
              <a:t>e</a:t>
            </a:r>
            <a:r>
              <a:rPr lang="nl-NL" dirty="0"/>
              <a:t> fase 2</a:t>
            </a:r>
            <a:r>
              <a:rPr lang="nl-NL" baseline="30000" dirty="0"/>
              <a:t>e</a:t>
            </a:r>
            <a:r>
              <a:rPr lang="nl-NL" dirty="0"/>
              <a:t> keer wijder zetten – afleveren		</a:t>
            </a:r>
            <a:r>
              <a:rPr lang="nl-NL" u="sng" dirty="0"/>
              <a:t>  0 planten</a:t>
            </a:r>
            <a:endParaRPr lang="nl-NL" dirty="0"/>
          </a:p>
          <a:p>
            <a:r>
              <a:rPr lang="nl-NL" dirty="0"/>
              <a:t>						               	30 planten	</a:t>
            </a:r>
          </a:p>
        </p:txBody>
      </p:sp>
    </p:spTree>
    <p:extLst>
      <p:ext uri="{BB962C8B-B14F-4D97-AF65-F5344CB8AC3E}">
        <p14:creationId xmlns:p14="http://schemas.microsoft.com/office/powerpoint/2010/main" val="11721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t>Teelttechnisch</a:t>
            </a:r>
            <a:r>
              <a:rPr lang="nl-NL" dirty="0"/>
              <a:t> management</a:t>
            </a:r>
          </a:p>
        </p:txBody>
      </p:sp>
      <p:sp>
        <p:nvSpPr>
          <p:cNvPr id="3" name="Ondertitel 2"/>
          <p:cNvSpPr>
            <a:spLocks noGrp="1"/>
          </p:cNvSpPr>
          <p:nvPr>
            <p:ph type="subTitle" idx="1"/>
          </p:nvPr>
        </p:nvSpPr>
        <p:spPr/>
        <p:txBody>
          <a:bodyPr/>
          <a:lstStyle/>
          <a:p>
            <a:r>
              <a:rPr lang="nl-NL" dirty="0"/>
              <a:t>Optimaliseren teeltplanning</a:t>
            </a:r>
          </a:p>
        </p:txBody>
      </p:sp>
    </p:spTree>
    <p:extLst>
      <p:ext uri="{BB962C8B-B14F-4D97-AF65-F5344CB8AC3E}">
        <p14:creationId xmlns:p14="http://schemas.microsoft.com/office/powerpoint/2010/main" val="3237251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Teeltkarakteristiek Pot/Container</a:t>
            </a:r>
          </a:p>
        </p:txBody>
      </p:sp>
      <p:sp>
        <p:nvSpPr>
          <p:cNvPr id="6" name="Tijdelijke aanduiding voor inhoud 2"/>
          <p:cNvSpPr>
            <a:spLocks noGrp="1"/>
          </p:cNvSpPr>
          <p:nvPr>
            <p:ph idx="1"/>
          </p:nvPr>
        </p:nvSpPr>
        <p:spPr>
          <a:xfrm>
            <a:off x="843859" y="1656000"/>
            <a:ext cx="8948141" cy="3221982"/>
          </a:xfrm>
        </p:spPr>
        <p:txBody>
          <a:bodyPr>
            <a:normAutofit/>
          </a:bodyPr>
          <a:lstStyle/>
          <a:p>
            <a:pPr marL="0" indent="0">
              <a:buNone/>
            </a:pPr>
            <a:r>
              <a:rPr lang="nl-NL" dirty="0"/>
              <a:t>Dat betekent dat we in de </a:t>
            </a:r>
          </a:p>
          <a:p>
            <a:pPr marL="0" indent="0">
              <a:buNone/>
            </a:pPr>
            <a:r>
              <a:rPr lang="nl-NL" dirty="0"/>
              <a:t>1</a:t>
            </a:r>
            <a:r>
              <a:rPr lang="nl-NL" baseline="30000" dirty="0"/>
              <a:t>e</a:t>
            </a:r>
            <a:r>
              <a:rPr lang="nl-NL" dirty="0"/>
              <a:t> fase		(1.000+30=)	1030 planten moeten oppotten</a:t>
            </a:r>
          </a:p>
          <a:p>
            <a:pPr marL="0" indent="0">
              <a:buNone/>
            </a:pPr>
            <a:r>
              <a:rPr lang="nl-NL" dirty="0"/>
              <a:t>2</a:t>
            </a:r>
            <a:r>
              <a:rPr lang="nl-NL" baseline="30000" dirty="0"/>
              <a:t>e</a:t>
            </a:r>
            <a:r>
              <a:rPr lang="nl-NL" dirty="0"/>
              <a:t> fase		(1.030-10=)	1.020 planten voor de 1</a:t>
            </a:r>
            <a:r>
              <a:rPr lang="nl-NL" baseline="30000" dirty="0"/>
              <a:t>e</a:t>
            </a:r>
            <a:r>
              <a:rPr lang="nl-NL" dirty="0"/>
              <a:t> keer wijder zetten</a:t>
            </a:r>
          </a:p>
          <a:p>
            <a:pPr marL="0" indent="0">
              <a:buNone/>
            </a:pPr>
            <a:r>
              <a:rPr lang="nl-NL" dirty="0"/>
              <a:t>3</a:t>
            </a:r>
            <a:r>
              <a:rPr lang="nl-NL" baseline="30000" dirty="0"/>
              <a:t>e</a:t>
            </a:r>
            <a:r>
              <a:rPr lang="nl-NL" dirty="0"/>
              <a:t> fase		(1.020-20=)	1.000 planten voor de 2</a:t>
            </a:r>
            <a:r>
              <a:rPr lang="nl-NL" baseline="30000" dirty="0"/>
              <a:t>e</a:t>
            </a:r>
            <a:r>
              <a:rPr lang="nl-NL" dirty="0"/>
              <a:t> keer wijder zetten</a:t>
            </a:r>
          </a:p>
          <a:p>
            <a:pPr marL="0" indent="0">
              <a:buNone/>
            </a:pPr>
            <a:r>
              <a:rPr lang="nl-NL" dirty="0"/>
              <a:t>en uiteindelijk			1.000 planten afleveren</a:t>
            </a:r>
          </a:p>
          <a:p>
            <a:pPr marL="0" indent="0">
              <a:buNone/>
            </a:pPr>
            <a:endParaRPr lang="nl-NL" dirty="0"/>
          </a:p>
          <a:p>
            <a:endParaRPr lang="nl-NL" dirty="0"/>
          </a:p>
        </p:txBody>
      </p:sp>
    </p:spTree>
    <p:extLst>
      <p:ext uri="{BB962C8B-B14F-4D97-AF65-F5344CB8AC3E}">
        <p14:creationId xmlns:p14="http://schemas.microsoft.com/office/powerpoint/2010/main" val="174981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Teeltkarakteristiek Pot/Container</a:t>
            </a:r>
          </a:p>
        </p:txBody>
      </p:sp>
      <p:sp>
        <p:nvSpPr>
          <p:cNvPr id="6" name="Tijdelijke aanduiding voor inhoud 2"/>
          <p:cNvSpPr>
            <a:spLocks noGrp="1"/>
          </p:cNvSpPr>
          <p:nvPr>
            <p:ph idx="1"/>
          </p:nvPr>
        </p:nvSpPr>
        <p:spPr>
          <a:xfrm>
            <a:off x="2231135" y="2638044"/>
            <a:ext cx="8948141" cy="3221982"/>
          </a:xfrm>
        </p:spPr>
        <p:txBody>
          <a:bodyPr>
            <a:normAutofit/>
          </a:bodyPr>
          <a:lstStyle/>
          <a:p>
            <a:pPr marL="0" indent="0">
              <a:buNone/>
            </a:pPr>
            <a:endParaRPr lang="nl-NL" dirty="0"/>
          </a:p>
          <a:p>
            <a:endParaRPr lang="nl-NL" dirty="0"/>
          </a:p>
        </p:txBody>
      </p:sp>
      <p:pic>
        <p:nvPicPr>
          <p:cNvPr id="3" name="Afbeelding 2"/>
          <p:cNvPicPr>
            <a:picLocks noChangeAspect="1"/>
          </p:cNvPicPr>
          <p:nvPr/>
        </p:nvPicPr>
        <p:blipFill>
          <a:blip r:embed="rId3"/>
          <a:stretch>
            <a:fillRect/>
          </a:stretch>
        </p:blipFill>
        <p:spPr>
          <a:xfrm>
            <a:off x="788894" y="1921789"/>
            <a:ext cx="9494793" cy="2327246"/>
          </a:xfrm>
          <a:prstGeom prst="rect">
            <a:avLst/>
          </a:prstGeom>
        </p:spPr>
      </p:pic>
    </p:spTree>
    <p:extLst>
      <p:ext uri="{BB962C8B-B14F-4D97-AF65-F5344CB8AC3E}">
        <p14:creationId xmlns:p14="http://schemas.microsoft.com/office/powerpoint/2010/main" val="3505259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Groei- en bloeisturing</a:t>
            </a:r>
          </a:p>
        </p:txBody>
      </p:sp>
      <p:sp>
        <p:nvSpPr>
          <p:cNvPr id="6" name="Tijdelijke aanduiding voor inhoud 2"/>
          <p:cNvSpPr>
            <a:spLocks noGrp="1"/>
          </p:cNvSpPr>
          <p:nvPr>
            <p:ph idx="1"/>
          </p:nvPr>
        </p:nvSpPr>
        <p:spPr>
          <a:xfrm>
            <a:off x="799929" y="1432126"/>
            <a:ext cx="8948141" cy="3221982"/>
          </a:xfrm>
        </p:spPr>
        <p:txBody>
          <a:bodyPr>
            <a:normAutofit/>
          </a:bodyPr>
          <a:lstStyle/>
          <a:p>
            <a:pPr marL="0" indent="0">
              <a:buNone/>
            </a:pPr>
            <a:r>
              <a:rPr lang="nl-NL" dirty="0"/>
              <a:t>Een belangrijk onderdeel van de teeltplanning is dat je goed moet weten hoelang een gewas er over doet voordat het groot genoeg en kwalitatief goed genoeg is om afgeleverd te worden. </a:t>
            </a:r>
          </a:p>
          <a:p>
            <a:pPr marL="0" indent="0">
              <a:buNone/>
            </a:pPr>
            <a:r>
              <a:rPr lang="nl-NL" dirty="0"/>
              <a:t>Voor bloeiende gewassen geldt dat ze moeten bloeien op het juiste moment. </a:t>
            </a:r>
          </a:p>
          <a:p>
            <a:pPr marL="0" indent="0">
              <a:buNone/>
            </a:pPr>
            <a:r>
              <a:rPr lang="nl-NL" dirty="0"/>
              <a:t>Wijkt de ontwikkeling van de planten af van wat normaal is, dan moet de teler ingrijpen. Vaak neemt hij deze beslissing op goed gevoel.</a:t>
            </a:r>
          </a:p>
          <a:p>
            <a:pPr marL="0" indent="0">
              <a:buNone/>
            </a:pPr>
            <a:endParaRPr lang="nl-NL" dirty="0"/>
          </a:p>
          <a:p>
            <a:endParaRPr lang="nl-NL" dirty="0"/>
          </a:p>
        </p:txBody>
      </p:sp>
      <p:pic>
        <p:nvPicPr>
          <p:cNvPr id="4" name="Afbeelding 3"/>
          <p:cNvPicPr>
            <a:picLocks noChangeAspect="1"/>
          </p:cNvPicPr>
          <p:nvPr/>
        </p:nvPicPr>
        <p:blipFill>
          <a:blip r:embed="rId3"/>
          <a:stretch>
            <a:fillRect/>
          </a:stretch>
        </p:blipFill>
        <p:spPr>
          <a:xfrm>
            <a:off x="4296696" y="4430234"/>
            <a:ext cx="3720552" cy="2062566"/>
          </a:xfrm>
          <a:prstGeom prst="rect">
            <a:avLst/>
          </a:prstGeom>
        </p:spPr>
      </p:pic>
    </p:spTree>
    <p:extLst>
      <p:ext uri="{BB962C8B-B14F-4D97-AF65-F5344CB8AC3E}">
        <p14:creationId xmlns:p14="http://schemas.microsoft.com/office/powerpoint/2010/main" val="5372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Aan de slag!</a:t>
            </a:r>
            <a:br>
              <a:rPr lang="nl-NL" dirty="0"/>
            </a:br>
            <a:br>
              <a:rPr lang="nl-NL" dirty="0"/>
            </a:br>
            <a:endParaRPr lang="nl-NL" dirty="0"/>
          </a:p>
        </p:txBody>
      </p:sp>
      <p:pic>
        <p:nvPicPr>
          <p:cNvPr id="4" name="Afbeelding 3">
            <a:extLst>
              <a:ext uri="{FF2B5EF4-FFF2-40B4-BE49-F238E27FC236}">
                <a16:creationId xmlns:a16="http://schemas.microsoft.com/office/drawing/2014/main" id="{65BB236A-B97F-FFE0-81AB-8B3500D21632}"/>
              </a:ext>
            </a:extLst>
          </p:cNvPr>
          <p:cNvPicPr>
            <a:picLocks noChangeAspect="1"/>
          </p:cNvPicPr>
          <p:nvPr/>
        </p:nvPicPr>
        <p:blipFill>
          <a:blip r:embed="rId3"/>
          <a:stretch>
            <a:fillRect/>
          </a:stretch>
        </p:blipFill>
        <p:spPr>
          <a:xfrm>
            <a:off x="755999" y="1152999"/>
            <a:ext cx="8639791" cy="5582855"/>
          </a:xfrm>
          <a:prstGeom prst="rect">
            <a:avLst/>
          </a:prstGeom>
        </p:spPr>
      </p:pic>
    </p:spTree>
    <p:extLst>
      <p:ext uri="{BB962C8B-B14F-4D97-AF65-F5344CB8AC3E}">
        <p14:creationId xmlns:p14="http://schemas.microsoft.com/office/powerpoint/2010/main" val="287607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a:t>
            </a:r>
          </a:p>
        </p:txBody>
      </p:sp>
      <p:sp>
        <p:nvSpPr>
          <p:cNvPr id="3" name="Tijdelijke aanduiding voor inhoud 2"/>
          <p:cNvSpPr>
            <a:spLocks noGrp="1"/>
          </p:cNvSpPr>
          <p:nvPr>
            <p:ph idx="1"/>
          </p:nvPr>
        </p:nvSpPr>
        <p:spPr/>
        <p:txBody>
          <a:bodyPr/>
          <a:lstStyle/>
          <a:p>
            <a:r>
              <a:rPr lang="nl-NL" dirty="0"/>
              <a:t>Les 1: Het voorbeeldbedrijf</a:t>
            </a:r>
          </a:p>
          <a:p>
            <a:r>
              <a:rPr lang="nl-NL" dirty="0"/>
              <a:t>Les 2: Planning en teelt</a:t>
            </a:r>
          </a:p>
          <a:p>
            <a:r>
              <a:rPr lang="nl-NL" dirty="0"/>
              <a:t>Les 3: Planning en ruimte</a:t>
            </a:r>
          </a:p>
          <a:p>
            <a:r>
              <a:rPr lang="nl-NL" dirty="0"/>
              <a:t>Les 4: Planning en tijd</a:t>
            </a:r>
          </a:p>
          <a:p>
            <a:r>
              <a:rPr lang="nl-NL" dirty="0"/>
              <a:t>Les 5: Planning en arbeid</a:t>
            </a:r>
          </a:p>
          <a:p>
            <a:r>
              <a:rPr lang="nl-NL" dirty="0"/>
              <a:t>Les 6: Planning en opbrengst</a:t>
            </a:r>
          </a:p>
          <a:p>
            <a:r>
              <a:rPr lang="nl-NL" dirty="0"/>
              <a:t>Les 7: Samenvatting</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034" y="3924608"/>
            <a:ext cx="4048125" cy="2686050"/>
          </a:xfrm>
          <a:prstGeom prst="rect">
            <a:avLst/>
          </a:prstGeom>
          <a:effectLst>
            <a:softEdge rad="381000"/>
          </a:effectLst>
        </p:spPr>
      </p:pic>
    </p:spTree>
    <p:extLst>
      <p:ext uri="{BB962C8B-B14F-4D97-AF65-F5344CB8AC3E}">
        <p14:creationId xmlns:p14="http://schemas.microsoft.com/office/powerpoint/2010/main" val="16505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a:t>
            </a:r>
          </a:p>
        </p:txBody>
      </p:sp>
      <p:sp>
        <p:nvSpPr>
          <p:cNvPr id="3" name="Tijdelijke aanduiding voor inhoud 2"/>
          <p:cNvSpPr>
            <a:spLocks noGrp="1"/>
          </p:cNvSpPr>
          <p:nvPr>
            <p:ph idx="1"/>
          </p:nvPr>
        </p:nvSpPr>
        <p:spPr/>
        <p:txBody>
          <a:bodyPr/>
          <a:lstStyle/>
          <a:p>
            <a:r>
              <a:rPr lang="nl-NL" dirty="0"/>
              <a:t>Les 2: Planning en teelt</a:t>
            </a:r>
          </a:p>
          <a:p>
            <a:endParaRPr lang="nl-NL" dirty="0"/>
          </a:p>
        </p:txBody>
      </p:sp>
      <p:pic>
        <p:nvPicPr>
          <p:cNvPr id="4" name="Afbeelding 3">
            <a:extLst>
              <a:ext uri="{FF2B5EF4-FFF2-40B4-BE49-F238E27FC236}">
                <a16:creationId xmlns:a16="http://schemas.microsoft.com/office/drawing/2014/main" id="{CA6B72CD-10D4-0326-6CEF-D88ECA4051C7}"/>
              </a:ext>
            </a:extLst>
          </p:cNvPr>
          <p:cNvPicPr>
            <a:picLocks noChangeAspect="1"/>
          </p:cNvPicPr>
          <p:nvPr/>
        </p:nvPicPr>
        <p:blipFill>
          <a:blip r:embed="rId3"/>
          <a:stretch>
            <a:fillRect/>
          </a:stretch>
        </p:blipFill>
        <p:spPr>
          <a:xfrm>
            <a:off x="2051999" y="2474893"/>
            <a:ext cx="7739999" cy="3857674"/>
          </a:xfrm>
          <a:prstGeom prst="rect">
            <a:avLst/>
          </a:prstGeom>
        </p:spPr>
      </p:pic>
    </p:spTree>
    <p:extLst>
      <p:ext uri="{BB962C8B-B14F-4D97-AF65-F5344CB8AC3E}">
        <p14:creationId xmlns:p14="http://schemas.microsoft.com/office/powerpoint/2010/main" val="79667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Planning en teelt</a:t>
            </a:r>
          </a:p>
        </p:txBody>
      </p:sp>
      <p:sp>
        <p:nvSpPr>
          <p:cNvPr id="3" name="Tijdelijke aanduiding voor inhoud 2"/>
          <p:cNvSpPr>
            <a:spLocks noGrp="1"/>
          </p:cNvSpPr>
          <p:nvPr>
            <p:ph idx="1"/>
          </p:nvPr>
        </p:nvSpPr>
        <p:spPr>
          <a:xfrm>
            <a:off x="1529927" y="2251064"/>
            <a:ext cx="6835591" cy="3582452"/>
          </a:xfrm>
        </p:spPr>
        <p:txBody>
          <a:bodyPr>
            <a:normAutofit lnSpcReduction="10000"/>
          </a:bodyPr>
          <a:lstStyle/>
          <a:p>
            <a:r>
              <a:rPr lang="nl-NL" dirty="0"/>
              <a:t>Teeltplan is een richtlijn voor de bedrijfsvoering	</a:t>
            </a:r>
          </a:p>
          <a:p>
            <a:pPr lvl="1"/>
            <a:r>
              <a:rPr lang="nl-NL" dirty="0"/>
              <a:t>Welke gewassen en hoeveel van elk</a:t>
            </a:r>
          </a:p>
          <a:p>
            <a:r>
              <a:rPr lang="nl-NL" dirty="0"/>
              <a:t>Welke rassen</a:t>
            </a:r>
          </a:p>
          <a:p>
            <a:pPr lvl="1"/>
            <a:r>
              <a:rPr lang="nl-NL" dirty="0"/>
              <a:t>Hoeveel zaaizaad of plantmateriaal er nodig is. (Op tijd bestellen)</a:t>
            </a:r>
          </a:p>
          <a:p>
            <a:r>
              <a:rPr lang="nl-NL" dirty="0"/>
              <a:t>Vruchtwisseling en bemesting</a:t>
            </a:r>
          </a:p>
          <a:p>
            <a:r>
              <a:rPr lang="nl-NL" dirty="0"/>
              <a:t>Voor elk bedrijf verschillend </a:t>
            </a:r>
            <a:r>
              <a:rPr lang="nl-NL" dirty="0">
                <a:sym typeface="Wingdings" panose="05000000000000000000" pitchFamily="2" charset="2"/>
              </a:rPr>
              <a:t> Waarom?</a:t>
            </a:r>
          </a:p>
          <a:p>
            <a:r>
              <a:rPr lang="nl-NL" dirty="0">
                <a:sym typeface="Wingdings" panose="05000000000000000000" pitchFamily="2" charset="2"/>
              </a:rPr>
              <a:t>Teeltplan moet aangepast worden aan verschillende </a:t>
            </a:r>
            <a:r>
              <a:rPr lang="nl-NL" dirty="0" err="1">
                <a:sym typeface="Wingdings" panose="05000000000000000000" pitchFamily="2" charset="2"/>
              </a:rPr>
              <a:t>facoren</a:t>
            </a:r>
            <a:r>
              <a:rPr lang="nl-NL" dirty="0">
                <a:sym typeface="Wingdings" panose="05000000000000000000" pitchFamily="2" charset="2"/>
              </a:rPr>
              <a:t>…..</a:t>
            </a:r>
            <a:endParaRPr lang="nl-NL" dirty="0"/>
          </a:p>
        </p:txBody>
      </p:sp>
    </p:spTree>
    <p:extLst>
      <p:ext uri="{BB962C8B-B14F-4D97-AF65-F5344CB8AC3E}">
        <p14:creationId xmlns:p14="http://schemas.microsoft.com/office/powerpoint/2010/main" val="166745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Afzetmogelijkheden</a:t>
            </a:r>
          </a:p>
        </p:txBody>
      </p:sp>
      <p:pic>
        <p:nvPicPr>
          <p:cNvPr id="5" name="Afbeelding 4"/>
          <p:cNvPicPr>
            <a:picLocks noChangeAspect="1"/>
          </p:cNvPicPr>
          <p:nvPr/>
        </p:nvPicPr>
        <p:blipFill>
          <a:blip r:embed="rId3"/>
          <a:stretch>
            <a:fillRect/>
          </a:stretch>
        </p:blipFill>
        <p:spPr>
          <a:xfrm>
            <a:off x="8268237" y="3974148"/>
            <a:ext cx="3677899" cy="2602634"/>
          </a:xfrm>
          <a:prstGeom prst="rect">
            <a:avLst/>
          </a:prstGeom>
          <a:effectLst>
            <a:softEdge rad="177800"/>
          </a:effectLst>
        </p:spPr>
      </p:pic>
      <p:sp>
        <p:nvSpPr>
          <p:cNvPr id="6" name="Tijdelijke aanduiding voor inhoud 2"/>
          <p:cNvSpPr>
            <a:spLocks noGrp="1"/>
          </p:cNvSpPr>
          <p:nvPr>
            <p:ph idx="1"/>
          </p:nvPr>
        </p:nvSpPr>
        <p:spPr/>
        <p:txBody>
          <a:bodyPr>
            <a:normAutofit/>
          </a:bodyPr>
          <a:lstStyle/>
          <a:p>
            <a:pPr marL="0" lvl="0" indent="0">
              <a:buNone/>
            </a:pPr>
            <a:r>
              <a:rPr lang="nl-NL" dirty="0"/>
              <a:t>Factor waaraan het teeltplan moet worden aangepast;  </a:t>
            </a:r>
            <a:r>
              <a:rPr lang="nl-NL" b="1" dirty="0"/>
              <a:t>Afzetmogelijkheden</a:t>
            </a:r>
          </a:p>
          <a:p>
            <a:pPr lvl="0"/>
            <a:r>
              <a:rPr lang="nl-NL" dirty="0"/>
              <a:t>Veiling</a:t>
            </a:r>
          </a:p>
          <a:p>
            <a:pPr lvl="0"/>
            <a:r>
              <a:rPr lang="nl-NL" dirty="0"/>
              <a:t>Cash en </a:t>
            </a:r>
            <a:r>
              <a:rPr lang="nl-NL" dirty="0" err="1"/>
              <a:t>carry</a:t>
            </a:r>
            <a:endParaRPr lang="nl-NL" dirty="0"/>
          </a:p>
          <a:p>
            <a:pPr lvl="0"/>
            <a:r>
              <a:rPr lang="nl-NL" dirty="0"/>
              <a:t>Contractteelt</a:t>
            </a:r>
          </a:p>
          <a:p>
            <a:pPr lvl="0"/>
            <a:r>
              <a:rPr lang="nl-NL" dirty="0"/>
              <a:t>Collega kwekers</a:t>
            </a:r>
          </a:p>
          <a:p>
            <a:pPr lvl="0"/>
            <a:r>
              <a:rPr lang="nl-NL" dirty="0"/>
              <a:t>Groothandel</a:t>
            </a:r>
          </a:p>
          <a:p>
            <a:pPr lvl="0"/>
            <a:r>
              <a:rPr lang="nl-NL" dirty="0"/>
              <a:t>Particulieren</a:t>
            </a:r>
          </a:p>
          <a:p>
            <a:pPr lvl="0"/>
            <a:r>
              <a:rPr lang="nl-NL" dirty="0"/>
              <a:t>Enzovoort</a:t>
            </a:r>
          </a:p>
          <a:p>
            <a:pPr lvl="0"/>
            <a:endParaRPr lang="nl-NL" dirty="0"/>
          </a:p>
          <a:p>
            <a:pPr lvl="0"/>
            <a:endParaRPr lang="nl-NL" dirty="0"/>
          </a:p>
        </p:txBody>
      </p:sp>
    </p:spTree>
    <p:extLst>
      <p:ext uri="{BB962C8B-B14F-4D97-AF65-F5344CB8AC3E}">
        <p14:creationId xmlns:p14="http://schemas.microsoft.com/office/powerpoint/2010/main" val="1280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Prijs</a:t>
            </a:r>
          </a:p>
        </p:txBody>
      </p:sp>
      <p:sp>
        <p:nvSpPr>
          <p:cNvPr id="6" name="Tijdelijke aanduiding voor inhoud 2"/>
          <p:cNvSpPr>
            <a:spLocks noGrp="1"/>
          </p:cNvSpPr>
          <p:nvPr>
            <p:ph idx="1"/>
          </p:nvPr>
        </p:nvSpPr>
        <p:spPr/>
        <p:txBody>
          <a:bodyPr>
            <a:normAutofit/>
          </a:bodyPr>
          <a:lstStyle/>
          <a:p>
            <a:pPr marL="0" lvl="0" indent="0">
              <a:buNone/>
            </a:pPr>
            <a:r>
              <a:rPr lang="nl-NL" dirty="0"/>
              <a:t>Factor waaraan het teeltplan moet worden aangepast;  </a:t>
            </a:r>
            <a:r>
              <a:rPr lang="nl-NL" b="1" dirty="0"/>
              <a:t>Prijs</a:t>
            </a:r>
          </a:p>
          <a:p>
            <a:pPr lvl="0"/>
            <a:r>
              <a:rPr lang="nl-NL" dirty="0"/>
              <a:t>Veel potplanten/containerteelt kwekers telen van een product waar vorig jaar schaarste van was</a:t>
            </a:r>
          </a:p>
          <a:p>
            <a:pPr lvl="0"/>
            <a:r>
              <a:rPr lang="nl-NL" dirty="0"/>
              <a:t>Prijzen op de veiling kunnen sterk variëren </a:t>
            </a:r>
          </a:p>
          <a:p>
            <a:pPr lvl="0"/>
            <a:r>
              <a:rPr lang="nl-NL" dirty="0"/>
              <a:t>Prijsverloop gedurende afgelopen jaren</a:t>
            </a:r>
          </a:p>
          <a:p>
            <a:pPr lvl="1"/>
            <a:r>
              <a:rPr lang="nl-NL" dirty="0"/>
              <a:t>Meegaan met nieuwe teeltmogelijkheden</a:t>
            </a:r>
          </a:p>
          <a:p>
            <a:pPr lvl="1"/>
            <a:r>
              <a:rPr lang="nl-NL" dirty="0"/>
              <a:t>Meegaan met vernieuwde teelttechnieken.</a:t>
            </a:r>
          </a:p>
          <a:p>
            <a:pPr lvl="0"/>
            <a:endParaRPr lang="nl-NL" dirty="0"/>
          </a:p>
        </p:txBody>
      </p:sp>
      <p:pic>
        <p:nvPicPr>
          <p:cNvPr id="3" name="Afbeelding 2"/>
          <p:cNvPicPr>
            <a:picLocks noChangeAspect="1"/>
          </p:cNvPicPr>
          <p:nvPr/>
        </p:nvPicPr>
        <p:blipFill>
          <a:blip r:embed="rId3"/>
          <a:stretch>
            <a:fillRect/>
          </a:stretch>
        </p:blipFill>
        <p:spPr>
          <a:xfrm>
            <a:off x="9320981" y="4363818"/>
            <a:ext cx="2437584" cy="2232117"/>
          </a:xfrm>
          <a:prstGeom prst="rect">
            <a:avLst/>
          </a:prstGeom>
        </p:spPr>
      </p:pic>
    </p:spTree>
    <p:extLst>
      <p:ext uri="{BB962C8B-B14F-4D97-AF65-F5344CB8AC3E}">
        <p14:creationId xmlns:p14="http://schemas.microsoft.com/office/powerpoint/2010/main" val="226225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Arbeid en arbeidsverdeling</a:t>
            </a:r>
          </a:p>
        </p:txBody>
      </p:sp>
      <p:sp>
        <p:nvSpPr>
          <p:cNvPr id="6" name="Tijdelijke aanduiding voor inhoud 2"/>
          <p:cNvSpPr>
            <a:spLocks noGrp="1"/>
          </p:cNvSpPr>
          <p:nvPr>
            <p:ph idx="1"/>
          </p:nvPr>
        </p:nvSpPr>
        <p:spPr/>
        <p:txBody>
          <a:bodyPr>
            <a:normAutofit/>
          </a:bodyPr>
          <a:lstStyle/>
          <a:p>
            <a:pPr marL="0" lvl="0" indent="0">
              <a:buNone/>
            </a:pPr>
            <a:r>
              <a:rPr lang="nl-NL" dirty="0"/>
              <a:t>Factor waaraan het teeltplan moet worden aangepast;  </a:t>
            </a:r>
            <a:r>
              <a:rPr lang="nl-NL" b="1" dirty="0"/>
              <a:t>Arbeid en arbeidsverdeling</a:t>
            </a:r>
          </a:p>
          <a:p>
            <a:pPr lvl="0"/>
            <a:r>
              <a:rPr lang="nl-NL" dirty="0"/>
              <a:t>Inkomen van de kweker bestaat veelal uit eigen arbeid</a:t>
            </a:r>
          </a:p>
          <a:p>
            <a:pPr lvl="1"/>
            <a:r>
              <a:rPr lang="nl-NL" dirty="0"/>
              <a:t>Hoe meer productieve arbeid hoe meer hij verdient. (meestal)</a:t>
            </a:r>
          </a:p>
          <a:p>
            <a:pPr lvl="0"/>
            <a:r>
              <a:rPr lang="nl-NL" dirty="0"/>
              <a:t>Arbeidsverdeling in het jaar</a:t>
            </a:r>
          </a:p>
          <a:p>
            <a:pPr lvl="1"/>
            <a:r>
              <a:rPr lang="nl-NL" dirty="0"/>
              <a:t>Gedurende het hele jaar door werk</a:t>
            </a:r>
          </a:p>
          <a:p>
            <a:pPr lvl="1"/>
            <a:r>
              <a:rPr lang="nl-NL" dirty="0"/>
              <a:t>Ook in het drukke oogstseizoen onkruidbestrijding, ziektebestrijding, gewasverzorging, zaaien en planten</a:t>
            </a:r>
          </a:p>
          <a:p>
            <a:pPr lvl="0"/>
            <a:r>
              <a:rPr lang="nl-NL" dirty="0"/>
              <a:t>Personeel</a:t>
            </a:r>
          </a:p>
          <a:p>
            <a:pPr lvl="1"/>
            <a:r>
              <a:rPr lang="nl-NL" dirty="0"/>
              <a:t>Voldoende personeel</a:t>
            </a:r>
            <a:r>
              <a:rPr lang="nl-NL" dirty="0">
                <a:sym typeface="Wingdings" panose="05000000000000000000" pitchFamily="2" charset="2"/>
              </a:rPr>
              <a:t> Kan en wil het personeel alles?</a:t>
            </a:r>
            <a:endParaRPr lang="nl-NL" dirty="0"/>
          </a:p>
          <a:p>
            <a:pPr marL="228600" lvl="1" indent="0">
              <a:buNone/>
            </a:pPr>
            <a:endParaRPr lang="nl-NL" dirty="0"/>
          </a:p>
        </p:txBody>
      </p:sp>
      <p:pic>
        <p:nvPicPr>
          <p:cNvPr id="4" name="Afbeelding 3"/>
          <p:cNvPicPr>
            <a:picLocks noChangeAspect="1"/>
          </p:cNvPicPr>
          <p:nvPr/>
        </p:nvPicPr>
        <p:blipFill>
          <a:blip r:embed="rId3"/>
          <a:stretch>
            <a:fillRect/>
          </a:stretch>
        </p:blipFill>
        <p:spPr>
          <a:xfrm>
            <a:off x="8426245" y="4942773"/>
            <a:ext cx="3765755" cy="1844308"/>
          </a:xfrm>
          <a:prstGeom prst="rect">
            <a:avLst/>
          </a:prstGeom>
          <a:effectLst>
            <a:softEdge rad="152400"/>
          </a:effectLst>
        </p:spPr>
      </p:pic>
    </p:spTree>
    <p:extLst>
      <p:ext uri="{BB962C8B-B14F-4D97-AF65-F5344CB8AC3E}">
        <p14:creationId xmlns:p14="http://schemas.microsoft.com/office/powerpoint/2010/main" val="270651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Grootte van het bedrijf</a:t>
            </a:r>
          </a:p>
        </p:txBody>
      </p:sp>
      <p:sp>
        <p:nvSpPr>
          <p:cNvPr id="6" name="Tijdelijke aanduiding voor inhoud 2"/>
          <p:cNvSpPr>
            <a:spLocks noGrp="1"/>
          </p:cNvSpPr>
          <p:nvPr>
            <p:ph idx="1"/>
          </p:nvPr>
        </p:nvSpPr>
        <p:spPr/>
        <p:txBody>
          <a:bodyPr>
            <a:normAutofit/>
          </a:bodyPr>
          <a:lstStyle/>
          <a:p>
            <a:pPr marL="0" lvl="0" indent="0">
              <a:buNone/>
            </a:pPr>
            <a:r>
              <a:rPr lang="nl-NL" dirty="0"/>
              <a:t>Factor waaraan het teeltplan moet worden aangepast;  </a:t>
            </a:r>
            <a:r>
              <a:rPr lang="nl-NL" b="1" dirty="0"/>
              <a:t>Grootte van het bedrijf</a:t>
            </a:r>
          </a:p>
          <a:p>
            <a:pPr lvl="0"/>
            <a:r>
              <a:rPr lang="nl-NL" dirty="0"/>
              <a:t>Grootte van het bedrijf</a:t>
            </a:r>
          </a:p>
          <a:p>
            <a:pPr lvl="0"/>
            <a:r>
              <a:rPr lang="nl-NL" dirty="0"/>
              <a:t>Kassen</a:t>
            </a:r>
          </a:p>
          <a:p>
            <a:pPr lvl="0"/>
            <a:r>
              <a:rPr lang="nl-NL" dirty="0"/>
              <a:t>Percelen </a:t>
            </a:r>
          </a:p>
          <a:p>
            <a:pPr lvl="0"/>
            <a:r>
              <a:rPr lang="nl-NL" dirty="0"/>
              <a:t>Grootte van de afdelingen</a:t>
            </a:r>
          </a:p>
          <a:p>
            <a:pPr marL="228600" lvl="1" indent="0">
              <a:buNone/>
            </a:pPr>
            <a:endParaRPr lang="nl-NL" dirty="0"/>
          </a:p>
        </p:txBody>
      </p:sp>
      <p:pic>
        <p:nvPicPr>
          <p:cNvPr id="3" name="Afbeelding 2"/>
          <p:cNvPicPr>
            <a:picLocks noChangeAspect="1"/>
          </p:cNvPicPr>
          <p:nvPr/>
        </p:nvPicPr>
        <p:blipFill>
          <a:blip r:embed="rId3"/>
          <a:stretch>
            <a:fillRect/>
          </a:stretch>
        </p:blipFill>
        <p:spPr>
          <a:xfrm>
            <a:off x="2359924" y="4621716"/>
            <a:ext cx="6787757" cy="2236621"/>
          </a:xfrm>
          <a:prstGeom prst="rect">
            <a:avLst/>
          </a:prstGeom>
        </p:spPr>
      </p:pic>
    </p:spTree>
    <p:extLst>
      <p:ext uri="{BB962C8B-B14F-4D97-AF65-F5344CB8AC3E}">
        <p14:creationId xmlns:p14="http://schemas.microsoft.com/office/powerpoint/2010/main" val="121522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A11FFC-9541-4A7B-B69F-B77B1FD5E30C}"/>
</file>

<file path=customXml/itemProps2.xml><?xml version="1.0" encoding="utf-8"?>
<ds:datastoreItem xmlns:ds="http://schemas.openxmlformats.org/officeDocument/2006/customXml" ds:itemID="{9595E054-A4D1-494E-8569-2006FB09F6F4}">
  <ds:schemaRefs>
    <ds:schemaRef ds:uri="http://schemas.openxmlformats.org/package/2006/metadata/core-properties"/>
    <ds:schemaRef ds:uri="http://schemas.microsoft.com/office/2006/documentManagement/types"/>
    <ds:schemaRef ds:uri="915d7cad-3e71-4cea-95bb-ac32222adf06"/>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82ac19c3-1cff-4f70-a585-2de21a3866ce"/>
    <ds:schemaRef ds:uri="http://purl.org/dc/terms/"/>
  </ds:schemaRefs>
</ds:datastoreItem>
</file>

<file path=customXml/itemProps3.xml><?xml version="1.0" encoding="utf-8"?>
<ds:datastoreItem xmlns:ds="http://schemas.openxmlformats.org/officeDocument/2006/customXml" ds:itemID="{B65929FC-507C-4225-ADC4-799D2B4F0F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Achtergroen PP van zone</Template>
  <TotalTime>140</TotalTime>
  <Words>969</Words>
  <Application>Microsoft Office PowerPoint</Application>
  <PresentationFormat>Breedbeeld</PresentationFormat>
  <Paragraphs>155</Paragraphs>
  <Slides>23</Slides>
  <Notes>22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23</vt:i4>
      </vt:variant>
    </vt:vector>
  </HeadingPairs>
  <TitlesOfParts>
    <vt:vector size="26" baseType="lpstr">
      <vt:lpstr>Arial</vt:lpstr>
      <vt:lpstr>Calibri</vt:lpstr>
      <vt:lpstr>Achtergroen PP van zone</vt:lpstr>
      <vt:lpstr>PowerPoint-presentatie</vt:lpstr>
      <vt:lpstr>Teelttechnisch management</vt:lpstr>
      <vt:lpstr>Planning</vt:lpstr>
      <vt:lpstr>Planning</vt:lpstr>
      <vt:lpstr>Planning en teelt</vt:lpstr>
      <vt:lpstr>Afzetmogelijkheden</vt:lpstr>
      <vt:lpstr>Prijs</vt:lpstr>
      <vt:lpstr>Arbeid en arbeidsverdeling</vt:lpstr>
      <vt:lpstr>Grootte van het bedrijf</vt:lpstr>
      <vt:lpstr>Interesse en vakbekwaamheid</vt:lpstr>
      <vt:lpstr>Continuïteit</vt:lpstr>
      <vt:lpstr>Investeringen</vt:lpstr>
      <vt:lpstr>Een teelt……</vt:lpstr>
      <vt:lpstr>Een Paprikateelt……</vt:lpstr>
      <vt:lpstr>Een Paprikateelt……</vt:lpstr>
      <vt:lpstr>Potplanten/Container Teelt</vt:lpstr>
      <vt:lpstr>Potplanten/Container Teelt</vt:lpstr>
      <vt:lpstr>Teeltkarakteristiek Pot/Container</vt:lpstr>
      <vt:lpstr>Teeltkarakteristiek Pot/Container</vt:lpstr>
      <vt:lpstr>Teeltkarakteristiek Pot/Container</vt:lpstr>
      <vt:lpstr>Teeltkarakteristiek Pot/Container</vt:lpstr>
      <vt:lpstr>Groei- en bloeisturing</vt:lpstr>
      <vt:lpstr>Aan de slag!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Ben Nienhuis</cp:lastModifiedBy>
  <cp:revision>4</cp:revision>
  <dcterms:created xsi:type="dcterms:W3CDTF">2021-01-11T10:50:43Z</dcterms:created>
  <dcterms:modified xsi:type="dcterms:W3CDTF">2023-01-16T09:51:39Z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